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57" r:id="rId5"/>
    <p:sldId id="259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/>
    <p:restoredTop sz="94694"/>
  </p:normalViewPr>
  <p:slideViewPr>
    <p:cSldViewPr snapToGrid="0" snapToObjects="1" showGuides="1">
      <p:cViewPr varScale="1">
        <p:scale>
          <a:sx n="141" d="100"/>
          <a:sy n="141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C2F-4938-E747-B78B-EF33D1AF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F99AB-EE2E-1D41-8F22-6336A5E1E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64516-DC6B-D947-B086-E4BCD37C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7A4F4-DEC2-FB48-8E82-7373F0E5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35C1-5733-174E-9B4B-708154DF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342B-9285-474A-A25F-BDA32507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2168D-51F4-634D-8131-C112AF429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1D6A-75A9-874B-854F-DB5AC268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E7BDC-DEFF-6C4F-830E-5327A251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03E7E-A4C2-274F-8696-317E2611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01351-88D4-F946-B6CE-2E833DB63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255DC-4B22-BC49-90D1-092C92A6B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16838-D847-2C4C-A3DD-AAC9E6FE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FA04-681A-BE44-AD15-4DE78426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39C28-CC7C-0046-9607-657F04E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2CC2-CE6F-2840-AE21-FD332B3B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6935-86C4-9045-BB54-67339A40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E3896-9810-E345-ACFF-49788EE7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348D9-B98C-4E4A-A2E4-858A612A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7E1AC-E894-8544-B8A5-572E773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4FA7-BAD8-BD41-8152-540C8CF1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6453-C3ED-EA42-B898-DEF968233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F2996-49A9-4544-97ED-5782B5F5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137B3-A75E-1846-8220-5BBA95F5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E2E5-C55F-EF4C-8DDA-FC0E16B9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8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9F3E-23CB-C049-B144-6E1F7D3E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5AE-B23B-654A-A805-CD60B4DA7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10C12-D0BD-C540-8E9E-EC0278DE6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46C3C-DE81-C046-85ED-F2735413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19B2B-6A9F-1144-9873-27185432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93B8F-5D76-C64C-866F-67998F7A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2687-08B7-C943-A175-7743E1F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870C2-D9D8-7040-9BD2-8BB13D09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73BBC-493F-954E-B9EC-8E693052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0810B-4BDA-294A-AA3C-68794A39F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6A3CB-861E-9C45-A3F8-04DF2F368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F92AA-44E7-A040-9A17-C77C608B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D2000B-67E5-8048-A346-9A620864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99254-43B4-F041-85B3-F9EA5C2D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4E1B-F3E9-854C-8FB0-97152189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CD034-9777-3E44-AEB3-3F3E7903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798D3-CE5E-5147-BD85-3D917D7B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CFCEF-B988-2F4F-9EDB-BACC1E4B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469DE-EC15-1E4B-82C7-F783AB33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C13BD-AFE4-6741-A819-797CC0C4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F1A6-51AC-8E4C-871D-5366B405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7C27-0CA7-7146-AA76-53F52CC8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2BEB-7F09-CA4B-A505-609CA94D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DA4DD-7F0C-5D46-A662-9BE176DC8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375EC-DE28-8D4F-ACEF-ABC0A3B2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E9389-E105-A14A-83A3-FD6E131D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B8AEB-A336-DC4A-8D38-BB9E461F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4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AA15-C6D1-E949-B658-2D19FBD8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B30E8-1A48-0441-85C0-D8AE33EA2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7B5B7-B089-1545-8B44-E9CA400E9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09980-21DF-6946-9E89-39B1CA1F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E03BD-EDA9-EB42-8B33-94059C0E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DC0D7-339C-9B4A-BA29-31EB2EE9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CB9C1-5473-064E-88B5-39E306F7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D421C-A647-B648-8B08-C62786768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EF72-BCF2-2F47-BF46-51066D6CA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97504-80EF-DD41-870C-8B678A280B56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15F2-A3E5-3748-8BC3-590138C62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3A88-FCB2-0F4C-AEE4-6BD2592E5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9B83F-4F89-5647-B21B-35867A54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taVisualizationLab/CS3366/blob/master/slides/TwitterHealthKitFirebase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ditor.p5js.org/projects/B13wH5T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2659-7EFB-784A-B0A4-7E65114D3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Displaying Tweets with P5.js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B44B0-696D-424A-8198-4F96281F1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Continued from previous tutorial on Twitter, </a:t>
            </a:r>
            <a:r>
              <a:rPr lang="en-US" dirty="0" err="1"/>
              <a:t>HealthKit</a:t>
            </a:r>
            <a:r>
              <a:rPr lang="en-US" dirty="0"/>
              <a:t>, and Firebase</a:t>
            </a:r>
          </a:p>
          <a:p>
            <a:r>
              <a:rPr lang="en-US" dirty="0"/>
              <a:t>From here: </a:t>
            </a:r>
            <a:r>
              <a:rPr lang="en-US" sz="1200" dirty="0">
                <a:hlinkClick r:id="rId2"/>
              </a:rPr>
              <a:t>https://github.com/iDataVisualizationLab/CS3366/blob/master/slides/TwitterHealthKitFirebase.pptx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32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49FF-BA46-984F-9993-9F54F67A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show() method from Draggable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C34A9-C92E-1F4C-92A5-83358012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6637"/>
            <a:ext cx="8202447" cy="486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08EA9-E35D-264B-95BC-1FABFAA3C02C}"/>
              </a:ext>
            </a:extLst>
          </p:cNvPr>
          <p:cNvSpPr txBox="1"/>
          <p:nvPr/>
        </p:nvSpPr>
        <p:spPr>
          <a:xfrm>
            <a:off x="9263974" y="1690688"/>
            <a:ext cx="259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the background rectangle</a:t>
            </a:r>
            <a:endParaRPr lang="en-US" sz="1000" dirty="0">
              <a:solidFill>
                <a:srgbClr val="C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C6B1B8-2897-AC49-B874-8BE2FC0326E8}"/>
              </a:ext>
            </a:extLst>
          </p:cNvPr>
          <p:cNvCxnSpPr>
            <a:cxnSpLocks/>
          </p:cNvCxnSpPr>
          <p:nvPr/>
        </p:nvCxnSpPr>
        <p:spPr>
          <a:xfrm>
            <a:off x="9122056" y="1690688"/>
            <a:ext cx="0" cy="181300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2C42F9-5E14-5D4E-ACF9-D526C66BBF4F}"/>
              </a:ext>
            </a:extLst>
          </p:cNvPr>
          <p:cNvSpPr txBox="1"/>
          <p:nvPr/>
        </p:nvSpPr>
        <p:spPr>
          <a:xfrm>
            <a:off x="9263974" y="3671351"/>
            <a:ext cx="259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the display of our tweets</a:t>
            </a:r>
            <a:endParaRPr lang="en-US" sz="10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1C0BB-0917-4349-9450-8BC6660BCE2C}"/>
              </a:ext>
            </a:extLst>
          </p:cNvPr>
          <p:cNvCxnSpPr>
            <a:cxnSpLocks/>
          </p:cNvCxnSpPr>
          <p:nvPr/>
        </p:nvCxnSpPr>
        <p:spPr>
          <a:xfrm>
            <a:off x="9122056" y="3671351"/>
            <a:ext cx="0" cy="26027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9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DA5-068C-624F-A154-FB49F921C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1168E-0433-A74B-9A4A-DB662F33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527" y="1584357"/>
            <a:ext cx="3029400" cy="3184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956C0-4569-054B-9608-E4969480E9B7}"/>
              </a:ext>
            </a:extLst>
          </p:cNvPr>
          <p:cNvSpPr txBox="1"/>
          <p:nvPr/>
        </p:nvSpPr>
        <p:spPr>
          <a:xfrm>
            <a:off x="515073" y="1654902"/>
            <a:ext cx="7399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Run command: </a:t>
            </a:r>
            <a:r>
              <a:rPr lang="en-US" b="1" dirty="0">
                <a:solidFill>
                  <a:srgbClr val="C00000"/>
                </a:solidFill>
              </a:rPr>
              <a:t>node </a:t>
            </a:r>
            <a:r>
              <a:rPr lang="en-US" b="1" dirty="0" err="1">
                <a:solidFill>
                  <a:srgbClr val="C00000"/>
                </a:solidFill>
              </a:rPr>
              <a:t>server.js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to start </a:t>
            </a:r>
            <a:r>
              <a:rPr lang="en-US" dirty="0" err="1">
                <a:solidFill>
                  <a:srgbClr val="C00000"/>
                </a:solidFill>
              </a:rPr>
              <a:t>hcidemonodejs</a:t>
            </a:r>
            <a:r>
              <a:rPr lang="en-US" dirty="0">
                <a:solidFill>
                  <a:srgbClr val="C00000"/>
                </a:solidFill>
              </a:rPr>
              <a:t> server </a:t>
            </a:r>
          </a:p>
          <a:p>
            <a:r>
              <a:rPr lang="en-US" dirty="0">
                <a:solidFill>
                  <a:srgbClr val="C00000"/>
                </a:solidFill>
              </a:rPr>
              <a:t>Run our website (</a:t>
            </a:r>
            <a:r>
              <a:rPr lang="en-US" dirty="0" err="1">
                <a:solidFill>
                  <a:srgbClr val="C00000"/>
                </a:solidFill>
              </a:rPr>
              <a:t>hcidemoweb</a:t>
            </a:r>
            <a:r>
              <a:rPr lang="en-US" dirty="0">
                <a:solidFill>
                  <a:srgbClr val="C00000"/>
                </a:solidFill>
              </a:rPr>
              <a:t>) and </a:t>
            </a:r>
            <a:r>
              <a:rPr lang="en-US" b="1" dirty="0">
                <a:solidFill>
                  <a:srgbClr val="C00000"/>
                </a:solidFill>
              </a:rPr>
              <a:t>allows pop-up </a:t>
            </a:r>
            <a:r>
              <a:rPr lang="en-US" dirty="0">
                <a:solidFill>
                  <a:srgbClr val="C00000"/>
                </a:solidFill>
              </a:rPr>
              <a:t>for Twitter authentication</a:t>
            </a:r>
          </a:p>
          <a:p>
            <a:r>
              <a:rPr lang="en-US" dirty="0">
                <a:solidFill>
                  <a:srgbClr val="C00000"/>
                </a:solidFill>
              </a:rPr>
              <a:t>Click on </a:t>
            </a:r>
            <a:r>
              <a:rPr lang="en-US" b="1" dirty="0">
                <a:solidFill>
                  <a:srgbClr val="C00000"/>
                </a:solidFill>
              </a:rPr>
              <a:t>load tweets</a:t>
            </a:r>
            <a:r>
              <a:rPr lang="en-US" dirty="0">
                <a:solidFill>
                  <a:srgbClr val="C00000"/>
                </a:solidFill>
              </a:rPr>
              <a:t> button to load tweets</a:t>
            </a:r>
          </a:p>
          <a:p>
            <a:r>
              <a:rPr lang="en-US" dirty="0">
                <a:solidFill>
                  <a:srgbClr val="C00000"/>
                </a:solidFill>
              </a:rPr>
              <a:t>Try to drag and move the rectangle</a:t>
            </a:r>
          </a:p>
        </p:txBody>
      </p:sp>
    </p:spTree>
    <p:extLst>
      <p:ext uri="{BB962C8B-B14F-4D97-AF65-F5344CB8AC3E}">
        <p14:creationId xmlns:p14="http://schemas.microsoft.com/office/powerpoint/2010/main" val="339729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4E6C-6D94-B14B-90B8-1840D732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previous tutorial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E46FD-0F3A-2842-B7F3-1C0DFBBF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8" y="1543463"/>
            <a:ext cx="3621065" cy="2365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51DAD-792D-0641-81A9-84D1277B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669" y="3771033"/>
            <a:ext cx="2578470" cy="25784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C69BBB-126D-074F-A7EF-84B3C31B7265}"/>
              </a:ext>
            </a:extLst>
          </p:cNvPr>
          <p:cNvSpPr/>
          <p:nvPr/>
        </p:nvSpPr>
        <p:spPr>
          <a:xfrm>
            <a:off x="838200" y="5986248"/>
            <a:ext cx="2030260" cy="726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Twitter Feed Service (Node.js)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CACBC-A7A3-C040-8894-A88B84D83673}"/>
              </a:ext>
            </a:extLst>
          </p:cNvPr>
          <p:cNvSpPr/>
          <p:nvPr/>
        </p:nvSpPr>
        <p:spPr>
          <a:xfrm>
            <a:off x="838200" y="4835494"/>
            <a:ext cx="2030260" cy="726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 GUI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044A94-BAB6-9A49-ABE3-1DC93239C766}"/>
              </a:ext>
            </a:extLst>
          </p:cNvPr>
          <p:cNvCxnSpPr>
            <a:cxnSpLocks/>
          </p:cNvCxnSpPr>
          <p:nvPr/>
        </p:nvCxnSpPr>
        <p:spPr>
          <a:xfrm flipV="1">
            <a:off x="1366442" y="3909327"/>
            <a:ext cx="182299" cy="926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32ABA8-5CEA-9241-9162-2EB560CA4963}"/>
              </a:ext>
            </a:extLst>
          </p:cNvPr>
          <p:cNvCxnSpPr>
            <a:cxnSpLocks/>
          </p:cNvCxnSpPr>
          <p:nvPr/>
        </p:nvCxnSpPr>
        <p:spPr>
          <a:xfrm>
            <a:off x="4318097" y="3067677"/>
            <a:ext cx="4174716" cy="1882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62699-63FB-354F-9EA9-3AAB5F694E13}"/>
              </a:ext>
            </a:extLst>
          </p:cNvPr>
          <p:cNvCxnSpPr>
            <a:cxnSpLocks/>
          </p:cNvCxnSpPr>
          <p:nvPr/>
        </p:nvCxnSpPr>
        <p:spPr>
          <a:xfrm flipH="1" flipV="1">
            <a:off x="4350229" y="2869026"/>
            <a:ext cx="4227434" cy="1840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1F5B03-F13C-5241-B873-E0E71A82B55D}"/>
              </a:ext>
            </a:extLst>
          </p:cNvPr>
          <p:cNvCxnSpPr>
            <a:cxnSpLocks/>
          </p:cNvCxnSpPr>
          <p:nvPr/>
        </p:nvCxnSpPr>
        <p:spPr>
          <a:xfrm flipH="1">
            <a:off x="1627118" y="3909327"/>
            <a:ext cx="201535" cy="926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0DB87-AB0A-7949-88C5-01B56CA86CF7}"/>
              </a:ext>
            </a:extLst>
          </p:cNvPr>
          <p:cNvCxnSpPr>
            <a:cxnSpLocks/>
          </p:cNvCxnSpPr>
          <p:nvPr/>
        </p:nvCxnSpPr>
        <p:spPr>
          <a:xfrm>
            <a:off x="1093436" y="5576112"/>
            <a:ext cx="1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FE4F39-3641-7949-A4A2-28B300D08DA4}"/>
              </a:ext>
            </a:extLst>
          </p:cNvPr>
          <p:cNvSpPr txBox="1"/>
          <p:nvPr/>
        </p:nvSpPr>
        <p:spPr>
          <a:xfrm>
            <a:off x="-45749" y="5622465"/>
            <a:ext cx="1449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Access token, secret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920CF6-20BF-E14A-8FBE-4E978DC65895}"/>
              </a:ext>
            </a:extLst>
          </p:cNvPr>
          <p:cNvCxnSpPr>
            <a:cxnSpLocks/>
          </p:cNvCxnSpPr>
          <p:nvPr/>
        </p:nvCxnSpPr>
        <p:spPr>
          <a:xfrm flipV="1">
            <a:off x="2868460" y="5618475"/>
            <a:ext cx="5245170" cy="7310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C65238-41AE-B241-839E-C886D5DD9BCE}"/>
              </a:ext>
            </a:extLst>
          </p:cNvPr>
          <p:cNvCxnSpPr>
            <a:cxnSpLocks/>
          </p:cNvCxnSpPr>
          <p:nvPr/>
        </p:nvCxnSpPr>
        <p:spPr>
          <a:xfrm flipH="1">
            <a:off x="2868460" y="5827736"/>
            <a:ext cx="5245170" cy="7581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03E39A-EFC5-5540-B64C-96DE412DD8A0}"/>
              </a:ext>
            </a:extLst>
          </p:cNvPr>
          <p:cNvSpPr txBox="1"/>
          <p:nvPr/>
        </p:nvSpPr>
        <p:spPr>
          <a:xfrm>
            <a:off x="4934414" y="5689236"/>
            <a:ext cx="815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rq</a:t>
            </a:r>
            <a:r>
              <a:rPr lang="en-US" sz="1200" dirty="0"/>
              <a:t>. tweets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62F2A-4680-AF46-B883-B4A9BEE8126B}"/>
              </a:ext>
            </a:extLst>
          </p:cNvPr>
          <p:cNvSpPr txBox="1"/>
          <p:nvPr/>
        </p:nvSpPr>
        <p:spPr>
          <a:xfrm>
            <a:off x="5358281" y="6143624"/>
            <a:ext cx="847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rp</a:t>
            </a:r>
            <a:r>
              <a:rPr lang="en-US" sz="1200" dirty="0"/>
              <a:t>. tweets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8C525E-20B5-6745-AEF3-3267CA828A80}"/>
              </a:ext>
            </a:extLst>
          </p:cNvPr>
          <p:cNvCxnSpPr>
            <a:cxnSpLocks/>
          </p:cNvCxnSpPr>
          <p:nvPr/>
        </p:nvCxnSpPr>
        <p:spPr>
          <a:xfrm flipV="1">
            <a:off x="2468550" y="5568146"/>
            <a:ext cx="0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299FBE1-708A-7A44-BD5D-2937BDAD032C}"/>
              </a:ext>
            </a:extLst>
          </p:cNvPr>
          <p:cNvSpPr txBox="1"/>
          <p:nvPr/>
        </p:nvSpPr>
        <p:spPr>
          <a:xfrm>
            <a:off x="1437764" y="5624617"/>
            <a:ext cx="847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rp</a:t>
            </a:r>
            <a:r>
              <a:rPr lang="en-US" sz="1200" dirty="0"/>
              <a:t>. tweets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727BB9-D130-F04E-BDAE-EE852973B89C}"/>
              </a:ext>
            </a:extLst>
          </p:cNvPr>
          <p:cNvCxnSpPr>
            <a:cxnSpLocks/>
          </p:cNvCxnSpPr>
          <p:nvPr/>
        </p:nvCxnSpPr>
        <p:spPr>
          <a:xfrm>
            <a:off x="2694696" y="5568146"/>
            <a:ext cx="1" cy="424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F912BEC-8CE0-294A-AED8-AD75C2DA2901}"/>
              </a:ext>
            </a:extLst>
          </p:cNvPr>
          <p:cNvSpPr txBox="1"/>
          <p:nvPr/>
        </p:nvSpPr>
        <p:spPr>
          <a:xfrm>
            <a:off x="2737273" y="5605747"/>
            <a:ext cx="815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rq</a:t>
            </a:r>
            <a:r>
              <a:rPr lang="en-US" sz="1200" dirty="0"/>
              <a:t>. tweets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C8495F-0ACA-224E-850E-EB51D506C952}"/>
              </a:ext>
            </a:extLst>
          </p:cNvPr>
          <p:cNvSpPr txBox="1"/>
          <p:nvPr/>
        </p:nvSpPr>
        <p:spPr>
          <a:xfrm>
            <a:off x="6064277" y="3388004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9D33F7-43DC-CD4D-99B4-D0F547B53A42}"/>
              </a:ext>
            </a:extLst>
          </p:cNvPr>
          <p:cNvCxnSpPr>
            <a:cxnSpLocks/>
          </p:cNvCxnSpPr>
          <p:nvPr/>
        </p:nvCxnSpPr>
        <p:spPr>
          <a:xfrm flipH="1" flipV="1">
            <a:off x="4233248" y="2071520"/>
            <a:ext cx="4754943" cy="598882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5BA4C79-D07C-8445-9706-B7AD9169837F}"/>
              </a:ext>
            </a:extLst>
          </p:cNvPr>
          <p:cNvSpPr txBox="1"/>
          <p:nvPr/>
        </p:nvSpPr>
        <p:spPr>
          <a:xfrm>
            <a:off x="5491045" y="2343598"/>
            <a:ext cx="1370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health information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B2E745-0A1F-E348-83D7-D2A83777BFA6}"/>
              </a:ext>
            </a:extLst>
          </p:cNvPr>
          <p:cNvCxnSpPr>
            <a:cxnSpLocks/>
          </p:cNvCxnSpPr>
          <p:nvPr/>
        </p:nvCxnSpPr>
        <p:spPr>
          <a:xfrm flipH="1" flipV="1">
            <a:off x="4308953" y="1824869"/>
            <a:ext cx="4679238" cy="59661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DF7C7D5-927F-424E-956F-6CF529074444}"/>
              </a:ext>
            </a:extLst>
          </p:cNvPr>
          <p:cNvSpPr txBox="1"/>
          <p:nvPr/>
        </p:nvSpPr>
        <p:spPr>
          <a:xfrm>
            <a:off x="6408683" y="1812455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4FFB12-4BAB-0541-965A-C1D710E1F75F}"/>
              </a:ext>
            </a:extLst>
          </p:cNvPr>
          <p:cNvCxnSpPr>
            <a:cxnSpLocks/>
          </p:cNvCxnSpPr>
          <p:nvPr/>
        </p:nvCxnSpPr>
        <p:spPr>
          <a:xfrm flipH="1">
            <a:off x="2405669" y="3953571"/>
            <a:ext cx="209515" cy="87491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D08022A-24D5-C04A-B123-59B9C052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238" y="1251885"/>
            <a:ext cx="2492186" cy="24921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E97FF42-AFDC-4848-8DEA-767EA3585B7A}"/>
              </a:ext>
            </a:extLst>
          </p:cNvPr>
          <p:cNvSpPr txBox="1"/>
          <p:nvPr/>
        </p:nvSpPr>
        <p:spPr>
          <a:xfrm>
            <a:off x="9184223" y="2948952"/>
            <a:ext cx="111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CordovaHealth</a:t>
            </a:r>
            <a:endParaRPr lang="en-US" sz="1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E8841DC-0811-7440-9AF3-614C1B61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747" y="1867622"/>
            <a:ext cx="381332" cy="38133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5B7DE6B-1363-0F42-8F9E-56D039AC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471" y="1867622"/>
            <a:ext cx="381332" cy="38133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915785-E152-9F4C-B4B6-E44171A745CA}"/>
              </a:ext>
            </a:extLst>
          </p:cNvPr>
          <p:cNvCxnSpPr>
            <a:cxnSpLocks/>
          </p:cNvCxnSpPr>
          <p:nvPr/>
        </p:nvCxnSpPr>
        <p:spPr>
          <a:xfrm>
            <a:off x="9467068" y="2251779"/>
            <a:ext cx="3345" cy="697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EA31B2-B39F-D043-87E2-780CA1D05DB6}"/>
              </a:ext>
            </a:extLst>
          </p:cNvPr>
          <p:cNvCxnSpPr>
            <a:cxnSpLocks/>
          </p:cNvCxnSpPr>
          <p:nvPr/>
        </p:nvCxnSpPr>
        <p:spPr>
          <a:xfrm>
            <a:off x="9877596" y="2225900"/>
            <a:ext cx="3345" cy="69717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EB4BC37-983B-664F-BBAF-3CAE28A915C0}"/>
              </a:ext>
            </a:extLst>
          </p:cNvPr>
          <p:cNvSpPr txBox="1"/>
          <p:nvPr/>
        </p:nvSpPr>
        <p:spPr>
          <a:xfrm>
            <a:off x="2592775" y="4230069"/>
            <a:ext cx="1370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health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CA147-D023-8349-8E98-AA134476A8E9}"/>
              </a:ext>
            </a:extLst>
          </p:cNvPr>
          <p:cNvSpPr txBox="1"/>
          <p:nvPr/>
        </p:nvSpPr>
        <p:spPr>
          <a:xfrm>
            <a:off x="1053994" y="4237753"/>
            <a:ext cx="975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authenticate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BB16F-56DE-2B4A-ACAE-3FA746D0E568}"/>
              </a:ext>
            </a:extLst>
          </p:cNvPr>
          <p:cNvSpPr txBox="1"/>
          <p:nvPr/>
        </p:nvSpPr>
        <p:spPr>
          <a:xfrm>
            <a:off x="3093812" y="5014083"/>
            <a:ext cx="340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codebird.js</a:t>
            </a:r>
            <a:r>
              <a:rPr lang="en-US" dirty="0">
                <a:solidFill>
                  <a:srgbClr val="FF0000"/>
                </a:solidFill>
              </a:rPr>
              <a:t> (consumer keys + </a:t>
            </a:r>
            <a:r>
              <a:rPr lang="en-US" dirty="0" err="1">
                <a:solidFill>
                  <a:srgbClr val="FF0000"/>
                </a:solidFill>
              </a:rPr>
              <a:t>cors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E0B99B-1F15-174B-9140-DC828783C6BE}"/>
              </a:ext>
            </a:extLst>
          </p:cNvPr>
          <p:cNvCxnSpPr>
            <a:cxnSpLocks/>
          </p:cNvCxnSpPr>
          <p:nvPr/>
        </p:nvCxnSpPr>
        <p:spPr>
          <a:xfrm>
            <a:off x="2894893" y="5078184"/>
            <a:ext cx="5334151" cy="608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804F95-F876-2F48-A595-0CBDFEB15AA1}"/>
              </a:ext>
            </a:extLst>
          </p:cNvPr>
          <p:cNvCxnSpPr>
            <a:cxnSpLocks/>
          </p:cNvCxnSpPr>
          <p:nvPr/>
        </p:nvCxnSpPr>
        <p:spPr>
          <a:xfrm flipH="1" flipV="1">
            <a:off x="2894893" y="5314537"/>
            <a:ext cx="5334152" cy="2993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A57AFBA-523D-8D44-9D38-26069640A68B}"/>
              </a:ext>
            </a:extLst>
          </p:cNvPr>
          <p:cNvSpPr txBox="1"/>
          <p:nvPr/>
        </p:nvSpPr>
        <p:spPr>
          <a:xfrm>
            <a:off x="4746808" y="4810545"/>
            <a:ext cx="81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rq</a:t>
            </a:r>
            <a:r>
              <a:rPr lang="en-US" sz="1200" dirty="0">
                <a:solidFill>
                  <a:srgbClr val="FF0000"/>
                </a:solidFill>
              </a:rPr>
              <a:t>. tweets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4501B0-D38D-014D-8BD8-A640E0BC147B}"/>
              </a:ext>
            </a:extLst>
          </p:cNvPr>
          <p:cNvSpPr txBox="1"/>
          <p:nvPr/>
        </p:nvSpPr>
        <p:spPr>
          <a:xfrm>
            <a:off x="4714235" y="5329502"/>
            <a:ext cx="847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rp</a:t>
            </a:r>
            <a:r>
              <a:rPr lang="en-US" sz="1200" dirty="0">
                <a:solidFill>
                  <a:srgbClr val="FF0000"/>
                </a:solidFill>
              </a:rPr>
              <a:t>. tweets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156D8A-26D1-3A42-A47B-77BE0254A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92" y="4849602"/>
            <a:ext cx="595843" cy="2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4C18-2D13-784E-AFD9-F33DC927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B2605-F6CE-F245-AC31-96DD87DD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i="1" dirty="0"/>
              <a:t>p5.js </a:t>
            </a:r>
            <a:r>
              <a:rPr lang="en-US" dirty="0"/>
              <a:t>to our project</a:t>
            </a:r>
          </a:p>
          <a:p>
            <a:r>
              <a:rPr lang="en-US" dirty="0"/>
              <a:t>Displaying tweets in a draggable object on our mirror</a:t>
            </a:r>
          </a:p>
        </p:txBody>
      </p:sp>
    </p:spTree>
    <p:extLst>
      <p:ext uri="{BB962C8B-B14F-4D97-AF65-F5344CB8AC3E}">
        <p14:creationId xmlns:p14="http://schemas.microsoft.com/office/powerpoint/2010/main" val="356000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2712-2CF6-6944-939A-91E65AD8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 structure 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266E4-7FE4-6947-A8F3-39E94779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84600" cy="9779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1BD50-FD20-874B-AD44-114BBD24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73" y="1690688"/>
            <a:ext cx="6756400" cy="22606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A5EBB-EF16-0049-9083-B34A0074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016"/>
            <a:ext cx="8768637" cy="36978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02DFF-B21F-AC48-86CE-F1485E51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146" y="4714218"/>
            <a:ext cx="7316627" cy="90618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3545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5FC-560E-A542-9479-368CB698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 structure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C34E-836A-424C-A95F-6557499A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 object contains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i="1" dirty="0"/>
              <a:t> </a:t>
            </a:r>
            <a:r>
              <a:rPr lang="en-US" dirty="0"/>
              <a:t>which is an array of loaded tweets</a:t>
            </a:r>
          </a:p>
          <a:p>
            <a:pPr lvl="1"/>
            <a:r>
              <a:rPr lang="en-US" i="1" dirty="0"/>
              <a:t>resp</a:t>
            </a:r>
            <a:r>
              <a:rPr lang="en-US" dirty="0"/>
              <a:t> which contains HTTP response information</a:t>
            </a:r>
          </a:p>
          <a:p>
            <a:r>
              <a:rPr lang="en-US" dirty="0"/>
              <a:t>An individual tweet in </a:t>
            </a: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contains many fields, but these are important ones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text</a:t>
            </a:r>
            <a:r>
              <a:rPr lang="en-US" dirty="0"/>
              <a:t> is the tweet content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user</a:t>
            </a:r>
            <a:r>
              <a:rPr lang="en-US" dirty="0"/>
              <a:t> contains the user’s information of the tweet</a:t>
            </a:r>
          </a:p>
          <a:p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user</a:t>
            </a:r>
            <a:r>
              <a:rPr lang="en-US" dirty="0"/>
              <a:t> field contains several fields, but we are interested in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profile_image_url</a:t>
            </a:r>
            <a:r>
              <a:rPr lang="en-US" dirty="0"/>
              <a:t> which is the URL to the user’s profile image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1EE6A-EB9F-A44B-9E11-8BED66A8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5770090"/>
            <a:ext cx="4610100" cy="93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7AC88-7A41-6148-BD89-FFECB40B30AF}"/>
              </a:ext>
            </a:extLst>
          </p:cNvPr>
          <p:cNvCxnSpPr>
            <a:cxnSpLocks/>
          </p:cNvCxnSpPr>
          <p:nvPr/>
        </p:nvCxnSpPr>
        <p:spPr>
          <a:xfrm flipH="1" flipV="1">
            <a:off x="2075380" y="4171308"/>
            <a:ext cx="3133618" cy="1674688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47B74-B7EC-6946-85A2-BE911B2123E6}"/>
              </a:ext>
            </a:extLst>
          </p:cNvPr>
          <p:cNvCxnSpPr>
            <a:cxnSpLocks/>
          </p:cNvCxnSpPr>
          <p:nvPr/>
        </p:nvCxnSpPr>
        <p:spPr>
          <a:xfrm flipH="1" flipV="1">
            <a:off x="2866490" y="5635152"/>
            <a:ext cx="1027416" cy="541811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4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DD99-3491-474E-B7AB-3F4651AA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p5.js to our </a:t>
            </a:r>
            <a:r>
              <a:rPr lang="en-US" i="1" dirty="0" err="1"/>
              <a:t>hcidemoweb</a:t>
            </a:r>
            <a:r>
              <a:rPr lang="en-US" dirty="0"/>
              <a:t>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410C7-C0FC-C649-ACB4-27B5D3A3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96" y="1690688"/>
            <a:ext cx="4305300" cy="4364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CC95B-C182-924A-9522-E1CF710B4C5B}"/>
              </a:ext>
            </a:extLst>
          </p:cNvPr>
          <p:cNvSpPr txBox="1"/>
          <p:nvPr/>
        </p:nvSpPr>
        <p:spPr>
          <a:xfrm>
            <a:off x="8089789" y="3742033"/>
            <a:ext cx="3933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are files from p5.js website:</a:t>
            </a:r>
          </a:p>
          <a:p>
            <a:r>
              <a:rPr lang="en-US" sz="1000" dirty="0">
                <a:solidFill>
                  <a:srgbClr val="C00000"/>
                </a:solidFill>
              </a:rPr>
              <a:t>https://</a:t>
            </a:r>
            <a:r>
              <a:rPr lang="en-US" sz="1000" dirty="0" err="1">
                <a:solidFill>
                  <a:srgbClr val="C00000"/>
                </a:solidFill>
              </a:rPr>
              <a:t>github.com</a:t>
            </a:r>
            <a:r>
              <a:rPr lang="en-US" sz="1000" dirty="0">
                <a:solidFill>
                  <a:srgbClr val="C00000"/>
                </a:solidFill>
              </a:rPr>
              <a:t>/processing/p5.js/releases/download/0.10.2/p5.zip</a:t>
            </a:r>
          </a:p>
          <a:p>
            <a:r>
              <a:rPr lang="en-US" dirty="0">
                <a:solidFill>
                  <a:srgbClr val="C00000"/>
                </a:solidFill>
              </a:rPr>
              <a:t>Follow this tutorial for further details:</a:t>
            </a:r>
          </a:p>
          <a:p>
            <a:r>
              <a:rPr lang="en-US" sz="800" dirty="0">
                <a:solidFill>
                  <a:srgbClr val="C00000"/>
                </a:solidFill>
              </a:rPr>
              <a:t>https://</a:t>
            </a:r>
            <a:r>
              <a:rPr lang="en-US" sz="800" dirty="0" err="1">
                <a:solidFill>
                  <a:srgbClr val="C00000"/>
                </a:solidFill>
              </a:rPr>
              <a:t>github.com</a:t>
            </a:r>
            <a:r>
              <a:rPr lang="en-US" sz="800" dirty="0">
                <a:solidFill>
                  <a:srgbClr val="C00000"/>
                </a:solidFill>
              </a:rPr>
              <a:t>/</a:t>
            </a:r>
            <a:r>
              <a:rPr lang="en-US" sz="800" dirty="0" err="1">
                <a:solidFill>
                  <a:srgbClr val="C00000"/>
                </a:solidFill>
              </a:rPr>
              <a:t>iDataVisualizationLab</a:t>
            </a:r>
            <a:r>
              <a:rPr lang="en-US" sz="800" dirty="0">
                <a:solidFill>
                  <a:srgbClr val="C00000"/>
                </a:solidFill>
              </a:rPr>
              <a:t>/CS3366/blob/master/slides/P5jsandHTML.pptx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379AF-F674-4347-B024-FC68FED9071C}"/>
              </a:ext>
            </a:extLst>
          </p:cNvPr>
          <p:cNvCxnSpPr/>
          <p:nvPr/>
        </p:nvCxnSpPr>
        <p:spPr>
          <a:xfrm>
            <a:off x="5599542" y="4017069"/>
            <a:ext cx="0" cy="9144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3B8738-48DA-824F-9199-B27B8AD3431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44559" y="4203698"/>
            <a:ext cx="2145230" cy="270571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9777E-08D4-4646-97EB-31A85115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36" y="1714500"/>
            <a:ext cx="3581400" cy="10287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0E7E9A-7891-4F49-8F8F-D52313B6FEA5}"/>
              </a:ext>
            </a:extLst>
          </p:cNvPr>
          <p:cNvCxnSpPr>
            <a:cxnSpLocks/>
          </p:cNvCxnSpPr>
          <p:nvPr/>
        </p:nvCxnSpPr>
        <p:spPr>
          <a:xfrm flipV="1">
            <a:off x="5450186" y="1935461"/>
            <a:ext cx="2851936" cy="1344907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4D4C6B-16DB-4446-9F03-70C89EF8CC2F}"/>
              </a:ext>
            </a:extLst>
          </p:cNvPr>
          <p:cNvSpPr txBox="1"/>
          <p:nvPr/>
        </p:nvSpPr>
        <p:spPr>
          <a:xfrm>
            <a:off x="8055543" y="2743200"/>
            <a:ext cx="396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used to store tweets object loaded from </a:t>
            </a:r>
            <a:r>
              <a:rPr lang="en-US" i="1" dirty="0" err="1">
                <a:solidFill>
                  <a:srgbClr val="C00000"/>
                </a:solidFill>
              </a:rPr>
              <a:t>index.html</a:t>
            </a:r>
            <a:r>
              <a:rPr lang="en-US" dirty="0">
                <a:solidFill>
                  <a:srgbClr val="C00000"/>
                </a:solidFill>
              </a:rPr>
              <a:t> and to be displayed in the p5.js canvas.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4EADED-0B92-BD4F-BDD6-468705D8D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07" y="1690688"/>
            <a:ext cx="3047412" cy="338859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961565-60F9-E144-AC69-F69FC61500D2}"/>
              </a:ext>
            </a:extLst>
          </p:cNvPr>
          <p:cNvCxnSpPr>
            <a:cxnSpLocks/>
          </p:cNvCxnSpPr>
          <p:nvPr/>
        </p:nvCxnSpPr>
        <p:spPr>
          <a:xfrm flipH="1" flipV="1">
            <a:off x="3102524" y="2893573"/>
            <a:ext cx="1232139" cy="678945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2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A196-FA0D-884F-929F-8CDDD101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i="1" dirty="0" err="1"/>
              <a:t>index.html</a:t>
            </a:r>
            <a:r>
              <a:rPr lang="en-US" i="1" dirty="0"/>
              <a:t> </a:t>
            </a:r>
            <a:r>
              <a:rPr lang="en-US" dirty="0"/>
              <a:t>to parse tweets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B646D1-B8FA-0D44-9D7D-9835ACC6A5D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45247"/>
              </p:ext>
            </p:extLst>
          </p:nvPr>
        </p:nvGraphicFramePr>
        <p:xfrm>
          <a:off x="1567662" y="1499634"/>
          <a:ext cx="904554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Document" r:id="rId3" imgW="9144000" imgH="4572000" progId="Word.Document.12">
                  <p:embed/>
                </p:oleObj>
              </mc:Choice>
              <mc:Fallback>
                <p:oleObj name="Document" r:id="rId3" imgW="9144000" imgH="457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662" y="1499634"/>
                        <a:ext cx="904554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0FB7BA-1C6B-B943-9210-3E53D15FFD0D}"/>
              </a:ext>
            </a:extLst>
          </p:cNvPr>
          <p:cNvSpPr txBox="1"/>
          <p:nvPr/>
        </p:nvSpPr>
        <p:spPr>
          <a:xfrm>
            <a:off x="7238666" y="1690688"/>
            <a:ext cx="19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 these for p5.js</a:t>
            </a:r>
            <a:endParaRPr lang="en-US" sz="1000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30107A-1238-194D-A6F9-E7BFF198F479}"/>
              </a:ext>
            </a:extLst>
          </p:cNvPr>
          <p:cNvCxnSpPr>
            <a:cxnSpLocks/>
          </p:cNvCxnSpPr>
          <p:nvPr/>
        </p:nvCxnSpPr>
        <p:spPr>
          <a:xfrm>
            <a:off x="6369803" y="1875354"/>
            <a:ext cx="0" cy="120689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28F4AD-E247-C64D-BDAA-C8BECEDA130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647377" y="1875354"/>
            <a:ext cx="591289" cy="37572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5F6B4D-8216-264E-930E-807C302DB451}"/>
              </a:ext>
            </a:extLst>
          </p:cNvPr>
          <p:cNvSpPr txBox="1"/>
          <p:nvPr/>
        </p:nvSpPr>
        <p:spPr>
          <a:xfrm>
            <a:off x="8855293" y="3902789"/>
            <a:ext cx="1757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Update this method to parse the tweet content and load image for the user profile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74F1A6-96A0-6F4F-ABD6-5AAE79901B08}"/>
              </a:ext>
            </a:extLst>
          </p:cNvPr>
          <p:cNvCxnSpPr>
            <a:cxnSpLocks/>
          </p:cNvCxnSpPr>
          <p:nvPr/>
        </p:nvCxnSpPr>
        <p:spPr>
          <a:xfrm>
            <a:off x="8833888" y="3902789"/>
            <a:ext cx="0" cy="192265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F5385-EB58-4C43-8E07-F8159822362F}"/>
              </a:ext>
            </a:extLst>
          </p:cNvPr>
          <p:cNvSpPr txBox="1"/>
          <p:nvPr/>
        </p:nvSpPr>
        <p:spPr>
          <a:xfrm>
            <a:off x="1567661" y="5982495"/>
            <a:ext cx="850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should load the actual profile image at this step, not at the draw() method of p5.js.</a:t>
            </a:r>
          </a:p>
        </p:txBody>
      </p:sp>
    </p:spTree>
    <p:extLst>
      <p:ext uri="{BB962C8B-B14F-4D97-AF65-F5344CB8AC3E}">
        <p14:creationId xmlns:p14="http://schemas.microsoft.com/office/powerpoint/2010/main" val="216246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0A70-E07B-BE45-BE24-7C01A7F6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Draggable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CCFD-F28D-0748-99DA-33BF4834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try it from here: </a:t>
            </a:r>
            <a:r>
              <a:rPr lang="en-US" dirty="0">
                <a:hlinkClick r:id="rId2"/>
              </a:rPr>
              <a:t>https://editor.p5js.org/projects/B13wH5T3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2A59-A067-DB44-BEA8-A6018EDC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16" y="2520947"/>
            <a:ext cx="5047684" cy="335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C418B-F8E1-7042-AE2C-E4E8C69C92DC}"/>
              </a:ext>
            </a:extLst>
          </p:cNvPr>
          <p:cNvSpPr txBox="1"/>
          <p:nvPr/>
        </p:nvSpPr>
        <p:spPr>
          <a:xfrm>
            <a:off x="6469079" y="2453085"/>
            <a:ext cx="357892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are for dragging functionality: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over()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update()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pressed()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released()</a:t>
            </a:r>
          </a:p>
          <a:p>
            <a:r>
              <a:rPr lang="en-US" sz="1200" dirty="0">
                <a:solidFill>
                  <a:srgbClr val="C00000"/>
                </a:solidFill>
              </a:rPr>
              <a:t>(Just accept these as default)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F17C8-B50A-474E-BA42-AAF917F3C2FE}"/>
              </a:ext>
            </a:extLst>
          </p:cNvPr>
          <p:cNvSpPr txBox="1"/>
          <p:nvPr/>
        </p:nvSpPr>
        <p:spPr>
          <a:xfrm>
            <a:off x="6469079" y="4250015"/>
            <a:ext cx="357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will focus 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constructor(): initialization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show(): visualization code</a:t>
            </a:r>
          </a:p>
        </p:txBody>
      </p:sp>
    </p:spTree>
    <p:extLst>
      <p:ext uri="{BB962C8B-B14F-4D97-AF65-F5344CB8AC3E}">
        <p14:creationId xmlns:p14="http://schemas.microsoft.com/office/powerpoint/2010/main" val="235732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72A3-4D17-374C-A857-2522042F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Draggabale</a:t>
            </a:r>
            <a:r>
              <a:rPr lang="en-US" dirty="0"/>
              <a:t> constructor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B5931-A68F-2740-A3A9-1274DDA2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00" y="1496042"/>
            <a:ext cx="10155599" cy="4722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F280B-22E1-514D-90FD-4F615806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90" y="1756373"/>
            <a:ext cx="3029400" cy="31841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CE95B5-DAA0-A747-AE70-3378CA65311D}"/>
              </a:ext>
            </a:extLst>
          </p:cNvPr>
          <p:cNvCxnSpPr/>
          <p:nvPr/>
        </p:nvCxnSpPr>
        <p:spPr>
          <a:xfrm>
            <a:off x="8740290" y="1690688"/>
            <a:ext cx="296584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B773B28-59C8-E64A-BB7C-20D51DE1555B}"/>
              </a:ext>
            </a:extLst>
          </p:cNvPr>
          <p:cNvSpPr/>
          <p:nvPr/>
        </p:nvSpPr>
        <p:spPr>
          <a:xfrm>
            <a:off x="3322622" y="1792586"/>
            <a:ext cx="5459239" cy="705204"/>
          </a:xfrm>
          <a:custGeom>
            <a:avLst/>
            <a:gdLst>
              <a:gd name="connsiteX0" fmla="*/ 5459239 w 5459239"/>
              <a:gd name="connsiteY0" fmla="*/ 0 h 705204"/>
              <a:gd name="connsiteX1" fmla="*/ 1756372 w 5459239"/>
              <a:gd name="connsiteY1" fmla="*/ 606582 h 705204"/>
              <a:gd name="connsiteX2" fmla="*/ 0 w 5459239"/>
              <a:gd name="connsiteY2" fmla="*/ 697117 h 70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239" h="705204">
                <a:moveTo>
                  <a:pt x="5459239" y="0"/>
                </a:moveTo>
                <a:cubicBezTo>
                  <a:pt x="4062742" y="245198"/>
                  <a:pt x="2666245" y="490396"/>
                  <a:pt x="1756372" y="606582"/>
                </a:cubicBezTo>
                <a:cubicBezTo>
                  <a:pt x="846499" y="722768"/>
                  <a:pt x="423249" y="709942"/>
                  <a:pt x="0" y="69711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035FA2B-97A1-D049-AD16-07F6799FE7AA}"/>
              </a:ext>
            </a:extLst>
          </p:cNvPr>
          <p:cNvSpPr/>
          <p:nvPr/>
        </p:nvSpPr>
        <p:spPr>
          <a:xfrm>
            <a:off x="3114392" y="1520555"/>
            <a:ext cx="7025489" cy="1467089"/>
          </a:xfrm>
          <a:custGeom>
            <a:avLst/>
            <a:gdLst>
              <a:gd name="connsiteX0" fmla="*/ 7025489 w 7025489"/>
              <a:gd name="connsiteY0" fmla="*/ 154336 h 1467089"/>
              <a:gd name="connsiteX1" fmla="*/ 5613149 w 7025489"/>
              <a:gd name="connsiteY1" fmla="*/ 18534 h 1467089"/>
              <a:gd name="connsiteX2" fmla="*/ 1765426 w 7025489"/>
              <a:gd name="connsiteY2" fmla="*/ 516475 h 1467089"/>
              <a:gd name="connsiteX3" fmla="*/ 0 w 7025489"/>
              <a:gd name="connsiteY3" fmla="*/ 1467089 h 146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5489" h="1467089">
                <a:moveTo>
                  <a:pt x="7025489" y="154336"/>
                </a:moveTo>
                <a:cubicBezTo>
                  <a:pt x="6757657" y="56257"/>
                  <a:pt x="6489826" y="-41822"/>
                  <a:pt x="5613149" y="18534"/>
                </a:cubicBezTo>
                <a:cubicBezTo>
                  <a:pt x="4736472" y="78890"/>
                  <a:pt x="2700951" y="275049"/>
                  <a:pt x="1765426" y="516475"/>
                </a:cubicBezTo>
                <a:cubicBezTo>
                  <a:pt x="829901" y="757901"/>
                  <a:pt x="414950" y="1112495"/>
                  <a:pt x="0" y="1467089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2E553E8-5538-9840-B55B-8D80668AF911}"/>
              </a:ext>
            </a:extLst>
          </p:cNvPr>
          <p:cNvSpPr/>
          <p:nvPr/>
        </p:nvSpPr>
        <p:spPr>
          <a:xfrm>
            <a:off x="7532483" y="2247084"/>
            <a:ext cx="1547323" cy="1181915"/>
          </a:xfrm>
          <a:custGeom>
            <a:avLst/>
            <a:gdLst>
              <a:gd name="connsiteX0" fmla="*/ 5459239 w 5459239"/>
              <a:gd name="connsiteY0" fmla="*/ 0 h 705204"/>
              <a:gd name="connsiteX1" fmla="*/ 1756372 w 5459239"/>
              <a:gd name="connsiteY1" fmla="*/ 606582 h 705204"/>
              <a:gd name="connsiteX2" fmla="*/ 0 w 5459239"/>
              <a:gd name="connsiteY2" fmla="*/ 697117 h 70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239" h="705204">
                <a:moveTo>
                  <a:pt x="5459239" y="0"/>
                </a:moveTo>
                <a:cubicBezTo>
                  <a:pt x="4062742" y="245198"/>
                  <a:pt x="2666245" y="490396"/>
                  <a:pt x="1756372" y="606582"/>
                </a:cubicBezTo>
                <a:cubicBezTo>
                  <a:pt x="846499" y="722768"/>
                  <a:pt x="423249" y="709942"/>
                  <a:pt x="0" y="69711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8AA7B-B876-5744-AEDA-057D510281A2}"/>
              </a:ext>
            </a:extLst>
          </p:cNvPr>
          <p:cNvSpPr txBox="1"/>
          <p:nvPr/>
        </p:nvSpPr>
        <p:spPr>
          <a:xfrm>
            <a:off x="1018200" y="6339663"/>
            <a:ext cx="1015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 is currently maximum number of tweets to be displayed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0723D-0C9E-6248-A894-2BC9D6967D94}"/>
              </a:ext>
            </a:extLst>
          </p:cNvPr>
          <p:cNvCxnSpPr>
            <a:cxnSpLocks/>
          </p:cNvCxnSpPr>
          <p:nvPr/>
        </p:nvCxnSpPr>
        <p:spPr>
          <a:xfrm flipH="1" flipV="1">
            <a:off x="2797522" y="5893807"/>
            <a:ext cx="525100" cy="630522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2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446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Microsoft Word Document</vt:lpstr>
      <vt:lpstr>Displaying Tweets with P5.js</vt:lpstr>
      <vt:lpstr>From previous tutorial</vt:lpstr>
      <vt:lpstr>This tutorial</vt:lpstr>
      <vt:lpstr>Tweet structure (1/2)</vt:lpstr>
      <vt:lpstr>Tweet structure (2/2)</vt:lpstr>
      <vt:lpstr>Adding p5.js to our hcidemoweb project</vt:lpstr>
      <vt:lpstr>Update index.html to parse tweets</vt:lpstr>
      <vt:lpstr>Draggable class</vt:lpstr>
      <vt:lpstr>Draggabale constructor</vt:lpstr>
      <vt:lpstr>The show() method from Draggable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Vung</dc:creator>
  <cp:lastModifiedBy>Pham, Vung</cp:lastModifiedBy>
  <cp:revision>103</cp:revision>
  <dcterms:created xsi:type="dcterms:W3CDTF">2019-10-25T21:05:13Z</dcterms:created>
  <dcterms:modified xsi:type="dcterms:W3CDTF">2019-10-25T22:25:17Z</dcterms:modified>
</cp:coreProperties>
</file>